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72" r:id="rId9"/>
    <p:sldId id="270" r:id="rId10"/>
    <p:sldId id="271" r:id="rId11"/>
    <p:sldId id="273" r:id="rId12"/>
    <p:sldId id="274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5ABFA-48CA-449E-9028-3E53D427499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5EA8-4F1C-4D21-82B8-B4F18046D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7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B73CD9-87DC-4A7D-93FC-A101D757083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298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E0A1F9A-7903-41A3-8A6E-122F1711DC1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476A7A8-6289-4171-ABA3-AC71168CCA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  <p:sndAc>
      <p:stSnd>
        <p:snd r:embed="rId13" name="voltage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2" descr="C:\Users\Кассиопея\Desktop\Новая папка\traum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693025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221088"/>
            <a:ext cx="9144000" cy="23042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>
                <a:solidFill>
                  <a:srgbClr val="C00000"/>
                </a:solidFill>
              </a:rPr>
              <a:t/>
            </a:r>
            <a:br>
              <a:rPr lang="ru-RU" sz="5000" dirty="0" smtClean="0">
                <a:solidFill>
                  <a:srgbClr val="C00000"/>
                </a:solidFill>
              </a:rPr>
            </a:br>
            <a:r>
              <a:rPr lang="ru-RU" sz="5000" dirty="0" err="1" smtClean="0">
                <a:solidFill>
                  <a:srgbClr val="C00000"/>
                </a:solidFill>
              </a:rPr>
              <a:t>НасилиЕ</a:t>
            </a:r>
            <a:r>
              <a:rPr lang="ru-RU" sz="5000" dirty="0" smtClean="0">
                <a:solidFill>
                  <a:srgbClr val="C00000"/>
                </a:solidFill>
              </a:rPr>
              <a:t> над детьми</a:t>
            </a:r>
            <a:endParaRPr lang="ru-RU" sz="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21319"/>
      </p:ext>
    </p:extLst>
  </p:cSld>
  <p:clrMapOvr>
    <a:masterClrMapping/>
  </p:clrMapOvr>
  <p:transition spd="slow">
    <p:push dir="u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Психологическое насилие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Задержка в физическом и речевом развитии, задержка роста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Импульсивность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Потеря смысла жизни, цели в жизни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Ребёнок становится излишне уступчивым и податливым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Ночные кошмары, нарушение сна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Боязнь темноты, людей, их гнева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Депрессия, печаль, беспомощность, безнадёжность, заторможенность</a:t>
            </a:r>
          </a:p>
          <a:p>
            <a:pPr algn="ctr"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7858926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Пренебрежение нуждами ребёнка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Ребёнок не растёт, не набирает необходимый вес или теряет вес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Ребёнок брошен, находится без присмотра, не имеет подходящей одежды и жилища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Запущенное состояние здоровья ребёнка (педикулёз, дистрофия)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Ребёнок не ходит в детский сад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В детский сад приводят слишком рано, забирают слишком поздно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Быстро устаёт, апатичен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/>
              <a:t>Имеет отклонения в поведении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07467820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Сексуальное насилие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Ребёнок обнаруживает странные (причудливые), слишком сложные или необычные сексуальные познания или действия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Сексуально пристаёт к детям, подросткам, взрослым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Жалуется на зуд и боль в области гениталий, на физическое нездоровье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Беременность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Заболевание болезнями, передающимися половым путём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5787349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908720"/>
            <a:ext cx="7924800" cy="3240360"/>
          </a:xfrm>
        </p:spPr>
        <p:txBody>
          <a:bodyPr/>
          <a:lstStyle/>
          <a:p>
            <a:pPr algn="ctr"/>
            <a:r>
              <a:rPr lang="ru-RU" sz="4400" b="1" dirty="0" smtClean="0"/>
              <a:t>ЧТО ДЕЛАТЬ </a:t>
            </a:r>
            <a:r>
              <a:rPr lang="ru-RU" sz="4400" b="1" dirty="0"/>
              <a:t>если были замечены признаки того, что ребёнок стал жертвой насилия?</a:t>
            </a:r>
          </a:p>
        </p:txBody>
      </p:sp>
    </p:spTree>
    <p:extLst>
      <p:ext uri="{BB962C8B-B14F-4D97-AF65-F5344CB8AC3E}">
        <p14:creationId xmlns:p14="http://schemas.microsoft.com/office/powerpoint/2010/main" val="183270047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9200" y="3645024"/>
            <a:ext cx="6400800" cy="1993776"/>
          </a:xfrm>
        </p:spPr>
        <p:txBody>
          <a:bodyPr>
            <a:noAutofit/>
          </a:bodyPr>
          <a:lstStyle/>
          <a:p>
            <a:r>
              <a:rPr lang="ru-RU" sz="2400" dirty="0"/>
              <a:t>которая, в свою очередь, будет решать вопрос о направлении информации в правоохранительные органы — для привлечения к ответственности лиц, допустивших жестокое обращение с детьми и в органы опеки и попечительства - для  решения вопроса о немедленном отобрании ребенка у родителей или у других лиц, на попечении которых он </a:t>
            </a:r>
            <a:r>
              <a:rPr lang="ru-RU" sz="2400" dirty="0" smtClean="0"/>
              <a:t>находится.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232247"/>
          </a:xfrm>
        </p:spPr>
        <p:txBody>
          <a:bodyPr/>
          <a:lstStyle/>
          <a:p>
            <a:r>
              <a:rPr lang="ru-RU" sz="4000" dirty="0"/>
              <a:t>доложить о подобных фактах администрации </a:t>
            </a:r>
            <a:r>
              <a:rPr lang="ru-RU" sz="4000" dirty="0" smtClean="0"/>
              <a:t>Детского сада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038635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412776"/>
            <a:ext cx="7885113" cy="1080120"/>
          </a:xfrm>
        </p:spPr>
        <p:txBody>
          <a:bodyPr/>
          <a:lstStyle/>
          <a:p>
            <a:pPr algn="ctr"/>
            <a:r>
              <a:rPr lang="ru-RU" sz="4800" dirty="0" smtClean="0"/>
              <a:t>ВИДЫ</a:t>
            </a:r>
            <a:r>
              <a:rPr lang="ru-RU" dirty="0" smtClean="0"/>
              <a:t> </a:t>
            </a:r>
            <a:r>
              <a:rPr lang="ru-RU" sz="6000" dirty="0" smtClean="0"/>
              <a:t>ОТВЕТСТВЕННОСТИ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2414934"/>
          </a:xfrm>
        </p:spPr>
        <p:txBody>
          <a:bodyPr>
            <a:no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АДМИНИСТРАТИВНАЯ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УГОЛОВНАЯ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/>
              <a:t>ГРАЖДАНСКО-ПРАВОВАЯ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7729592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3717032"/>
            <a:ext cx="6400800" cy="2736304"/>
          </a:xfrm>
        </p:spPr>
        <p:txBody>
          <a:bodyPr>
            <a:noAutofit/>
          </a:bodyPr>
          <a:lstStyle/>
          <a:p>
            <a:r>
              <a:rPr lang="ru-RU" sz="2400" dirty="0"/>
              <a:t>сотрудникам образовательного учреждения следует помнить, что дисциплинарной ответственности могут быть подвергнуты  должностные лица, в чьи обязанности входит обеспечение воспитания, содержания, обучения детей, допустившие сокрытие или оставление без внимания фактов жестокого обращения с </a:t>
            </a:r>
            <a:r>
              <a:rPr lang="ru-RU" sz="2400" dirty="0" smtClean="0"/>
              <a:t>детьми.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656184"/>
          </a:xfrm>
        </p:spPr>
        <p:txBody>
          <a:bodyPr/>
          <a:lstStyle/>
          <a:p>
            <a:r>
              <a:rPr lang="ru-RU" sz="8000" dirty="0" smtClean="0"/>
              <a:t>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972945913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Это действие </a:t>
            </a:r>
            <a:r>
              <a:rPr lang="ru-RU" sz="3200" i="1" dirty="0"/>
              <a:t>(или бездействие) родителей, воспитателей и других лиц, наносящее ущерб физическому или психическому здоровью ребенка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/>
              <a:t>НАСИЛИЕ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00429513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495128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ФИЗИЧЕСКОЕ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ПСИХИЧЕСКОЕ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ОТСУТСТВИЕ ЗАБОТЫ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СЕКСУАЛЬНОЕ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84176"/>
          </a:xfrm>
        </p:spPr>
        <p:txBody>
          <a:bodyPr/>
          <a:lstStyle/>
          <a:p>
            <a:r>
              <a:rPr lang="ru-RU" sz="6600" dirty="0" smtClean="0"/>
              <a:t>ВИДЫ НАСИЛИЯ: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93053018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980728"/>
            <a:ext cx="2971800" cy="1080120"/>
          </a:xfrm>
        </p:spPr>
        <p:txBody>
          <a:bodyPr/>
          <a:lstStyle/>
          <a:p>
            <a:pPr algn="ctr"/>
            <a:r>
              <a:rPr lang="ru-RU" sz="3200" dirty="0" smtClean="0"/>
              <a:t>ФИЗИЧЕСКОЕ </a:t>
            </a:r>
            <a:r>
              <a:rPr lang="ru-RU" sz="3600" dirty="0" smtClean="0"/>
              <a:t>НАСИЛИЕ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09600" y="2348880"/>
            <a:ext cx="2971800" cy="2592289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это действия  со стороны родителей или других взрослых, в результате которых физическое и умственное здоровье ребенка нарушается или находится под угрозой повреждения</a:t>
            </a:r>
          </a:p>
        </p:txBody>
      </p:sp>
      <p:pic>
        <p:nvPicPr>
          <p:cNvPr id="7" name="Picture 2" descr="C:\Users\Кассиопея\Desktop\Новая папка\d2c1660c8010e0ba5309e403552f808c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0" b="162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98698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2971800" cy="1152128"/>
          </a:xfrm>
        </p:spPr>
        <p:txBody>
          <a:bodyPr/>
          <a:lstStyle/>
          <a:p>
            <a:pPr algn="ctr"/>
            <a:r>
              <a:rPr lang="ru-RU" sz="3200" dirty="0" smtClean="0"/>
              <a:t>ПСИХИЧЕСКОЕ НАСИЛИЕ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988840"/>
            <a:ext cx="2971800" cy="29641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200" dirty="0"/>
              <a:t>это однократное или хроническое воздействие на ребенка враждебное или безразличное отношение к нему, приводящее к снижению самооценки, утрате веры в себя, формированию патологических черт характера, вызывающее  нарушение социализации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5" name="Picture 3" descr="C:\Users\Кассиопея\Desktop\Новая папка\photo_5093_{9EB75513-E478-4AE6-A326-0525C0385CDE}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146100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2971800" cy="1636360"/>
          </a:xfrm>
        </p:spPr>
        <p:txBody>
          <a:bodyPr/>
          <a:lstStyle/>
          <a:p>
            <a:pPr algn="ctr"/>
            <a:r>
              <a:rPr lang="ru-RU" sz="3200" dirty="0" smtClean="0"/>
              <a:t>ОТСУТСТВИЕ ЗАБОТЫ О ДЕТЯХ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140968"/>
            <a:ext cx="2971800" cy="181203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невнимание к основным нуждам ребенка в пище, одежде, медицинском обслуживании и присмотре</a:t>
            </a:r>
          </a:p>
        </p:txBody>
      </p:sp>
      <p:pic>
        <p:nvPicPr>
          <p:cNvPr id="5" name="Picture 2" descr="C:\Users\Кассиопея\Desktop\Новая папка\7052357378415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0" r="741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87704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СЕКСУАЛЬНОЕ</a:t>
            </a:r>
            <a:r>
              <a:rPr lang="ru-RU" sz="3200" dirty="0" smtClean="0"/>
              <a:t> НАСИЛИЕ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52936"/>
            <a:ext cx="2971800" cy="2100063"/>
          </a:xfrm>
        </p:spPr>
        <p:txBody>
          <a:bodyPr/>
          <a:lstStyle/>
          <a:p>
            <a:pPr algn="ctr"/>
            <a:r>
              <a:rPr lang="ru-RU" sz="2000" dirty="0"/>
              <a:t>любой контакт или взаимодействие, в котором ребенок сексуально стимулируется или используется для сексуальной стимуляции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5" name="Picture 2" descr="C:\Users\Кассиопея\Desktop\Новая папка\885535352863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00" r="172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042812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4968552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>Признаки (поведенческие индикаторы) насилия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58522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FFC000"/>
                </a:solidFill>
              </a:rPr>
              <a:t>Физическое насилие:</a:t>
            </a:r>
            <a:br>
              <a:rPr lang="ru-RU" sz="3200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44624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Задержка развития и малоподвижность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Агрессия и тревожность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Необычайная стеснительность и отсутствие любопытства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Боязнь физического контакта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Боязнь идти домой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Проявление тревоги, когда плачут другие дети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Тики, раскачивание, сосание пальцев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Следы физического воздействия (синяки, укусы, ожоги, признаки «Синдрома тряски ребёнка»)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42615980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203</TotalTime>
  <Words>383</Words>
  <Application>Microsoft Office PowerPoint</Application>
  <PresentationFormat>Экран (4:3)</PresentationFormat>
  <Paragraphs>58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Горизонт</vt:lpstr>
      <vt:lpstr> НасилиЕ над детьми</vt:lpstr>
      <vt:lpstr>НАСИЛИЕ</vt:lpstr>
      <vt:lpstr>ВИДЫ НАСИЛИЯ:</vt:lpstr>
      <vt:lpstr>ФИЗИЧЕСКОЕ НАСИЛИЕ</vt:lpstr>
      <vt:lpstr>ПСИХИЧЕСКОЕ НАСИЛИЕ</vt:lpstr>
      <vt:lpstr>ОТСУТСТВИЕ ЗАБОТЫ О ДЕТЯХ</vt:lpstr>
      <vt:lpstr>СЕКСУАЛЬНОЕ НАСИЛИЕ</vt:lpstr>
      <vt:lpstr>Признаки (поведенческие индикаторы) насилия</vt:lpstr>
      <vt:lpstr>Физическое насилие: </vt:lpstr>
      <vt:lpstr>Психологическое насилие</vt:lpstr>
      <vt:lpstr>Пренебрежение нуждами ребёнка</vt:lpstr>
      <vt:lpstr>Сексуальное насилие</vt:lpstr>
      <vt:lpstr>ЧТО ДЕЛАТЬ если были замечены признаки того, что ребёнок стал жертвой насилия?</vt:lpstr>
      <vt:lpstr>доложить о подобных фактах администрации Детского сада</vt:lpstr>
      <vt:lpstr>ВИДЫ ОТВЕТСТВЕННОСТИ:</vt:lpstr>
      <vt:lpstr>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Насилие над детьми</dc:title>
  <dc:creator>Admin</dc:creator>
  <cp:lastModifiedBy>Сад Детский</cp:lastModifiedBy>
  <cp:revision>16</cp:revision>
  <dcterms:created xsi:type="dcterms:W3CDTF">2013-04-14T23:33:48Z</dcterms:created>
  <dcterms:modified xsi:type="dcterms:W3CDTF">2020-12-16T07:50:28Z</dcterms:modified>
</cp:coreProperties>
</file>